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5" r:id="rId13"/>
    <p:sldId id="268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439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557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659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446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434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553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897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013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261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754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35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88A8-DF53-48E9-85CB-769CB1615A64}" type="datetimeFigureOut">
              <a:rPr lang="en-NZ" smtClean="0"/>
              <a:t>2/12/2013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25952-7D9C-4FAB-BE7B-8C28D0B7B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04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/>
          <a:lstStyle/>
          <a:p>
            <a:r>
              <a:rPr lang="en-NZ" dirty="0" smtClean="0"/>
              <a:t>Introduction to Management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Management is defined as the:-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Art of getting things done by people.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Achievement of objectives via the effective utilisation of resources.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Attainment of organisational goals in an efficient and effective manner by planning, organising, leading and controlling organisational resources</a:t>
            </a:r>
          </a:p>
          <a:p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/>
          <a:lstStyle/>
          <a:p>
            <a:r>
              <a:rPr lang="en-NZ" dirty="0" smtClean="0"/>
              <a:t>The decision making process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442048"/>
          </a:xfrm>
        </p:spPr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462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SMART Criteria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S – Specific, with regard to what is needed</a:t>
            </a:r>
          </a:p>
          <a:p>
            <a:r>
              <a:rPr lang="en-NZ" dirty="0" smtClean="0"/>
              <a:t>M – Measurable based on performance criteria</a:t>
            </a:r>
          </a:p>
          <a:p>
            <a:r>
              <a:rPr lang="en-NZ" dirty="0" smtClean="0"/>
              <a:t>A – Agreed, with people responsible for achievement of goals</a:t>
            </a:r>
          </a:p>
          <a:p>
            <a:r>
              <a:rPr lang="en-NZ" dirty="0" smtClean="0"/>
              <a:t>R – Relevant (to organisation) and Realistic (capable of being achieved)</a:t>
            </a:r>
          </a:p>
          <a:p>
            <a:r>
              <a:rPr lang="en-NZ" dirty="0" smtClean="0"/>
              <a:t>T – Timetabled to give a final date for completion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56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Concepts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NZ" b="1" dirty="0" smtClean="0"/>
              <a:t>Coordination </a:t>
            </a:r>
            <a:r>
              <a:rPr lang="en-NZ" dirty="0" smtClean="0"/>
              <a:t>– from the verb to coordinate meaning to integrate harmoniously The integration and synchronisation of activities in order to work towards set objectives.</a:t>
            </a:r>
          </a:p>
          <a:p>
            <a:pPr marL="0" indent="0">
              <a:buNone/>
            </a:pPr>
            <a:r>
              <a:rPr lang="en-NZ" b="1" dirty="0" smtClean="0"/>
              <a:t>Constraint</a:t>
            </a:r>
            <a:r>
              <a:rPr lang="en-NZ" dirty="0" smtClean="0"/>
              <a:t> – anything that limits an organisations ability to achieve its goals.</a:t>
            </a:r>
          </a:p>
          <a:p>
            <a:pPr marL="0" indent="0">
              <a:buNone/>
            </a:pPr>
            <a:r>
              <a:rPr lang="en-NZ" b="1" dirty="0" smtClean="0"/>
              <a:t>Control</a:t>
            </a:r>
            <a:r>
              <a:rPr lang="en-NZ" dirty="0" smtClean="0"/>
              <a:t> – the process of comparing actual performance with planned performance and where necessary making corrective action.</a:t>
            </a:r>
          </a:p>
          <a:p>
            <a:pPr marL="0" indent="0">
              <a:buNone/>
            </a:pPr>
            <a:r>
              <a:rPr lang="en-NZ" b="1" dirty="0" smtClean="0"/>
              <a:t>Directing</a:t>
            </a:r>
            <a:r>
              <a:rPr lang="en-NZ" dirty="0" smtClean="0"/>
              <a:t> – Commanding.</a:t>
            </a:r>
          </a:p>
          <a:p>
            <a:pPr marL="0" indent="0">
              <a:buNone/>
            </a:pPr>
            <a:r>
              <a:rPr lang="en-NZ" b="1" dirty="0" smtClean="0"/>
              <a:t>Leadership</a:t>
            </a:r>
            <a:r>
              <a:rPr lang="en-NZ" dirty="0" smtClean="0"/>
              <a:t> – The ability to influence the behaviour of others.</a:t>
            </a:r>
          </a:p>
          <a:p>
            <a:pPr marL="0" indent="0">
              <a:buNone/>
            </a:pPr>
            <a:r>
              <a:rPr lang="en-NZ" b="1" dirty="0" smtClean="0"/>
              <a:t>Objectives</a:t>
            </a:r>
            <a:r>
              <a:rPr lang="en-NZ" dirty="0" smtClean="0"/>
              <a:t> – Goals or targets that the behaviour seeks to achieve.</a:t>
            </a:r>
          </a:p>
          <a:p>
            <a:pPr marL="0" indent="0">
              <a:buNone/>
            </a:pPr>
            <a:r>
              <a:rPr lang="en-NZ" b="1" dirty="0" smtClean="0"/>
              <a:t>Organise</a:t>
            </a:r>
            <a:r>
              <a:rPr lang="en-NZ" dirty="0" smtClean="0"/>
              <a:t> – A verb meaning to coordinate and prepare for activity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6644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en-NZ" dirty="0" smtClean="0"/>
              <a:t>Planning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Planning is the establishment of objectives and the formulation, evaluation and selection of policies, strategies, tactics and action required to achieve them.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Planning requires a forecast (a prediction  about the future course of events or future trends)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1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Planning takes place on three levels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/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Strategic – deciding on objectives of the organisation , changes in the objectives, the resources needed to attain them and policies that govern the purchase, use and disposition of the resources. 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b="1" dirty="0" smtClean="0"/>
              <a:t>Tactical Objectives</a:t>
            </a:r>
          </a:p>
          <a:p>
            <a:r>
              <a:rPr lang="en-NZ" sz="3600" dirty="0" smtClean="0"/>
              <a:t>These can be seen as  short term departmental performance targets</a:t>
            </a:r>
          </a:p>
          <a:p>
            <a:endParaRPr lang="en-NZ" sz="3600" dirty="0"/>
          </a:p>
          <a:p>
            <a:r>
              <a:rPr lang="en-NZ" sz="3600" dirty="0" smtClean="0"/>
              <a:t>For example to raise output by 5% within 6 months</a:t>
            </a:r>
          </a:p>
          <a:p>
            <a:endParaRPr lang="en-NZ" sz="3600" dirty="0"/>
          </a:p>
          <a:p>
            <a:r>
              <a:rPr lang="en-NZ" sz="3600" dirty="0" smtClean="0"/>
              <a:t>This target has to be achieved if the firm is to satisfy its strategic objectives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16647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04664"/>
            <a:ext cx="74168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 smtClean="0"/>
              <a:t>Operational Objectives</a:t>
            </a:r>
            <a:endParaRPr lang="en-NZ" sz="3200" b="1" dirty="0"/>
          </a:p>
          <a:p>
            <a:r>
              <a:rPr lang="en-NZ" sz="3200" dirty="0" smtClean="0"/>
              <a:t>These are statements addressed to small group or individuals.</a:t>
            </a:r>
          </a:p>
          <a:p>
            <a:endParaRPr lang="en-NZ" sz="3200" dirty="0"/>
          </a:p>
          <a:p>
            <a:r>
              <a:rPr lang="en-NZ" sz="3200" dirty="0" smtClean="0"/>
              <a:t>The define outcomes to be achieved within a short timeframe.  </a:t>
            </a:r>
          </a:p>
          <a:p>
            <a:r>
              <a:rPr lang="en-NZ" sz="3200" dirty="0" smtClean="0"/>
              <a:t>For example to sign up ten new dealers by the end of the month.</a:t>
            </a:r>
          </a:p>
          <a:p>
            <a:endParaRPr lang="en-NZ" sz="3200" dirty="0"/>
          </a:p>
          <a:p>
            <a:r>
              <a:rPr lang="en-NZ" sz="3200" dirty="0" smtClean="0"/>
              <a:t>The objectives cascade down from the mission statement and the overall corporate objectives  (MOST) 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85016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 smtClean="0"/>
              <a:t>MOST</a:t>
            </a:r>
            <a:endParaRPr lang="en-NZ" sz="32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567382"/>
              </p:ext>
            </p:extLst>
          </p:nvPr>
        </p:nvGraphicFramePr>
        <p:xfrm>
          <a:off x="611560" y="1133456"/>
          <a:ext cx="7632847" cy="481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1368152"/>
                <a:gridCol w="3600399"/>
              </a:tblGrid>
              <a:tr h="4815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What an organisation is seeking to achieve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How </a:t>
                      </a:r>
                      <a:r>
                        <a:rPr lang="en-NZ" sz="2000" dirty="0">
                          <a:effectLst/>
                        </a:rPr>
                        <a:t>an organisation will achieve it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Mission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Objectives</a:t>
                      </a:r>
                      <a:endParaRPr lang="en-NZ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NZ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Strategy</a:t>
                      </a:r>
                      <a:endParaRPr lang="en-NZ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Tactics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The organisation’s purpose and direction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The organisation’s long term goal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Long-term plans designed to achieve the mission and objectives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Short-term plans for implementing  strategies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638300" y="3187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560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Managers:- (GROUP)</a:t>
            </a:r>
          </a:p>
          <a:p>
            <a:endParaRPr lang="en-NZ" dirty="0"/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Have </a:t>
            </a:r>
            <a:r>
              <a:rPr lang="en-NZ" sz="4000" b="1" dirty="0" smtClean="0"/>
              <a:t>g</a:t>
            </a:r>
            <a:r>
              <a:rPr lang="en-NZ" sz="4000" dirty="0" smtClean="0"/>
              <a:t>oals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Are </a:t>
            </a:r>
            <a:r>
              <a:rPr lang="en-NZ" sz="4000" b="1" dirty="0" smtClean="0"/>
              <a:t>r</a:t>
            </a:r>
            <a:r>
              <a:rPr lang="en-NZ" sz="4000" dirty="0" smtClean="0"/>
              <a:t>esponsible for the achievement of results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Work in </a:t>
            </a:r>
            <a:r>
              <a:rPr lang="en-NZ" sz="4000" b="1" dirty="0" smtClean="0"/>
              <a:t>o</a:t>
            </a:r>
            <a:r>
              <a:rPr lang="en-NZ" sz="4000" dirty="0" smtClean="0"/>
              <a:t>rganisations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Must cope with </a:t>
            </a:r>
            <a:r>
              <a:rPr lang="en-NZ" sz="4000" b="1" dirty="0" smtClean="0"/>
              <a:t>u</a:t>
            </a:r>
            <a:r>
              <a:rPr lang="en-NZ" sz="4000" dirty="0" smtClean="0"/>
              <a:t>ncertainty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Work in </a:t>
            </a:r>
            <a:r>
              <a:rPr lang="en-NZ" sz="4000" b="1" dirty="0" smtClean="0"/>
              <a:t>p</a:t>
            </a:r>
            <a:r>
              <a:rPr lang="en-NZ" sz="4000" dirty="0" smtClean="0"/>
              <a:t>artnership with people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5561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/>
              <a:t>Managers have five specified tasks common to all managers .  (Henry </a:t>
            </a:r>
            <a:r>
              <a:rPr lang="en-NZ" sz="4000" dirty="0" err="1" smtClean="0"/>
              <a:t>Fayol</a:t>
            </a:r>
            <a:r>
              <a:rPr lang="en-NZ" sz="4000" dirty="0" smtClean="0"/>
              <a:t>) </a:t>
            </a:r>
          </a:p>
          <a:p>
            <a:endParaRPr lang="en-NZ" sz="4000" dirty="0"/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Planning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Organising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Coordinating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Commanding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sz="4000" dirty="0" smtClean="0"/>
              <a:t>Controlling</a:t>
            </a:r>
          </a:p>
        </p:txBody>
      </p:sp>
    </p:spTree>
    <p:extLst>
      <p:ext uri="{BB962C8B-B14F-4D97-AF65-F5344CB8AC3E}">
        <p14:creationId xmlns:p14="http://schemas.microsoft.com/office/powerpoint/2010/main" val="3387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92087"/>
          </a:xfrm>
        </p:spPr>
        <p:txBody>
          <a:bodyPr/>
          <a:lstStyle/>
          <a:p>
            <a:r>
              <a:rPr lang="en-NZ" dirty="0" smtClean="0"/>
              <a:t>Planning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416824" cy="5112568"/>
          </a:xfrm>
        </p:spPr>
        <p:txBody>
          <a:bodyPr>
            <a:noAutofit/>
          </a:bodyPr>
          <a:lstStyle/>
          <a:p>
            <a:pPr algn="l"/>
            <a:r>
              <a:rPr lang="en-NZ" sz="2800" dirty="0" smtClean="0">
                <a:solidFill>
                  <a:schemeClr val="tx1"/>
                </a:solidFill>
              </a:rPr>
              <a:t>A plan is a predetermined course of action designed to give a sense of purpose to an organisation.</a:t>
            </a:r>
          </a:p>
          <a:p>
            <a:pPr algn="l"/>
            <a:r>
              <a:rPr lang="en-NZ" sz="2800" dirty="0" smtClean="0">
                <a:solidFill>
                  <a:schemeClr val="tx1"/>
                </a:solidFill>
              </a:rPr>
              <a:t>Planning can be seen as a the management function concerned with the defining of goals (targets) for future performance, and deciding on the tasks and resources needed to achieve those goals or targets.</a:t>
            </a:r>
          </a:p>
          <a:p>
            <a:pPr algn="l"/>
            <a:endParaRPr lang="en-NZ" sz="2800" dirty="0">
              <a:solidFill>
                <a:schemeClr val="tx1"/>
              </a:solidFill>
            </a:endParaRPr>
          </a:p>
          <a:p>
            <a:pPr algn="l"/>
            <a:r>
              <a:rPr lang="en-NZ" sz="2800" dirty="0" smtClean="0">
                <a:solidFill>
                  <a:schemeClr val="tx1"/>
                </a:solidFill>
              </a:rPr>
              <a:t>Planning starts with goals or targets ( aims and objectives) </a:t>
            </a:r>
            <a:endParaRPr lang="en-N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Organising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This is the management function that is concerned with assigning tasks, grouping tasks together and allocating resources.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42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/>
          <a:lstStyle/>
          <a:p>
            <a:r>
              <a:rPr lang="en-NZ" dirty="0" smtClean="0"/>
              <a:t>Coordinating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560840" cy="3937992"/>
          </a:xfrm>
        </p:spPr>
        <p:txBody>
          <a:bodyPr/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This means bringing the various parts together to ensure they work in harmony and balance.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The coordination of the functional areas to satisfy the customers and to make a profit.</a:t>
            </a:r>
          </a:p>
          <a:p>
            <a:pPr algn="l"/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Commanding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This takes the form of leading and directing. </a:t>
            </a:r>
          </a:p>
          <a:p>
            <a:pPr marL="0" indent="0">
              <a:buNone/>
            </a:pPr>
            <a:r>
              <a:rPr lang="en-NZ" dirty="0" smtClean="0"/>
              <a:t>Both these activities are aimed at achieving the organisations goals.</a:t>
            </a:r>
          </a:p>
          <a:p>
            <a:pPr marL="0" indent="0">
              <a:buNone/>
            </a:pPr>
            <a:r>
              <a:rPr lang="en-NZ" dirty="0" smtClean="0"/>
              <a:t>Directing suggests giving orders, instructions, supervision or guidance.</a:t>
            </a:r>
          </a:p>
          <a:p>
            <a:pPr marL="0" indent="0">
              <a:buNone/>
            </a:pPr>
            <a:r>
              <a:rPr lang="en-NZ" dirty="0" smtClean="0"/>
              <a:t>Leading involves the use of influence to motivate employees to achieve organisational goals.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63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Controlling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 smtClean="0"/>
              <a:t>This is concerned with monitoring activities.</a:t>
            </a:r>
          </a:p>
          <a:p>
            <a:pPr marL="0" indent="0">
              <a:buNone/>
            </a:pPr>
            <a:r>
              <a:rPr lang="en-NZ" dirty="0" smtClean="0"/>
              <a:t>Keeping the organisation on track so it keeps moving forward towards its goals and taking appropriate action when it is required. </a:t>
            </a:r>
          </a:p>
          <a:p>
            <a:pPr marL="0" indent="0">
              <a:buNone/>
            </a:pPr>
            <a:r>
              <a:rPr lang="en-NZ" dirty="0" smtClean="0"/>
              <a:t>Control requires:-</a:t>
            </a:r>
          </a:p>
          <a:p>
            <a:r>
              <a:rPr lang="en-NZ" dirty="0" smtClean="0"/>
              <a:t>Establishment of standards of performance.</a:t>
            </a:r>
          </a:p>
          <a:p>
            <a:r>
              <a:rPr lang="en-NZ" dirty="0" smtClean="0"/>
              <a:t>Comparison of actual performance with the standard set.</a:t>
            </a:r>
          </a:p>
          <a:p>
            <a:r>
              <a:rPr lang="en-NZ" dirty="0" smtClean="0"/>
              <a:t>Implementation of corrective action.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85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Changes in the nature of management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Z" dirty="0" smtClean="0"/>
              <a:t>From</a:t>
            </a:r>
          </a:p>
          <a:p>
            <a:r>
              <a:rPr lang="en-NZ" dirty="0" smtClean="0"/>
              <a:t>Boss/superior/leader</a:t>
            </a:r>
          </a:p>
          <a:p>
            <a:r>
              <a:rPr lang="en-NZ" dirty="0" smtClean="0"/>
              <a:t>Stress on reward and punishment</a:t>
            </a:r>
          </a:p>
          <a:p>
            <a:r>
              <a:rPr lang="en-NZ" dirty="0" smtClean="0"/>
              <a:t>Individual</a:t>
            </a:r>
          </a:p>
          <a:p>
            <a:r>
              <a:rPr lang="en-NZ" dirty="0" smtClean="0"/>
              <a:t>Competition</a:t>
            </a:r>
          </a:p>
          <a:p>
            <a:r>
              <a:rPr lang="en-NZ" dirty="0" smtClean="0"/>
              <a:t>Periodic learning</a:t>
            </a:r>
          </a:p>
          <a:p>
            <a:r>
              <a:rPr lang="en-NZ" dirty="0" smtClean="0"/>
              <a:t>Avoidance of threats</a:t>
            </a:r>
          </a:p>
          <a:p>
            <a:r>
              <a:rPr lang="en-NZ" dirty="0" smtClean="0"/>
              <a:t>Resistance to change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Z" dirty="0" smtClean="0"/>
              <a:t>To</a:t>
            </a:r>
          </a:p>
          <a:p>
            <a:r>
              <a:rPr lang="en-NZ" dirty="0" smtClean="0"/>
              <a:t>Team member/facilitator</a:t>
            </a:r>
          </a:p>
          <a:p>
            <a:r>
              <a:rPr lang="en-NZ" dirty="0" smtClean="0"/>
              <a:t>Stress on knowledge and relationship</a:t>
            </a:r>
          </a:p>
          <a:p>
            <a:r>
              <a:rPr lang="en-NZ" dirty="0" smtClean="0"/>
              <a:t>Team</a:t>
            </a:r>
          </a:p>
          <a:p>
            <a:r>
              <a:rPr lang="en-NZ" dirty="0" smtClean="0"/>
              <a:t>Cooperation</a:t>
            </a:r>
          </a:p>
          <a:p>
            <a:r>
              <a:rPr lang="en-NZ" dirty="0" smtClean="0"/>
              <a:t>Continuous learning</a:t>
            </a:r>
          </a:p>
          <a:p>
            <a:r>
              <a:rPr lang="en-NZ" dirty="0" smtClean="0"/>
              <a:t>New opportunities</a:t>
            </a:r>
          </a:p>
          <a:p>
            <a:r>
              <a:rPr lang="en-NZ" dirty="0" smtClean="0"/>
              <a:t>Acceptance of change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47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697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Introduction to Management</vt:lpstr>
      <vt:lpstr>PowerPoint Presentation</vt:lpstr>
      <vt:lpstr>PowerPoint Presentation</vt:lpstr>
      <vt:lpstr>Planning</vt:lpstr>
      <vt:lpstr>Organising</vt:lpstr>
      <vt:lpstr>Coordinating</vt:lpstr>
      <vt:lpstr>Commanding </vt:lpstr>
      <vt:lpstr>Controlling</vt:lpstr>
      <vt:lpstr>Changes in the nature of management</vt:lpstr>
      <vt:lpstr>The decision making process</vt:lpstr>
      <vt:lpstr>SMART Criteria</vt:lpstr>
      <vt:lpstr>Key Concepts</vt:lpstr>
      <vt:lpstr>Planning</vt:lpstr>
      <vt:lpstr>Planning takes place on three levels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</dc:title>
  <dc:creator>Tim Fisher</dc:creator>
  <cp:lastModifiedBy>Tim Fisher</cp:lastModifiedBy>
  <cp:revision>12</cp:revision>
  <dcterms:created xsi:type="dcterms:W3CDTF">2013-11-07T23:24:24Z</dcterms:created>
  <dcterms:modified xsi:type="dcterms:W3CDTF">2013-12-02T00:17:26Z</dcterms:modified>
</cp:coreProperties>
</file>